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317" r:id="rId4"/>
    <p:sldId id="270" r:id="rId5"/>
    <p:sldId id="269" r:id="rId6"/>
    <p:sldId id="272" r:id="rId7"/>
    <p:sldId id="271" r:id="rId8"/>
    <p:sldId id="276" r:id="rId9"/>
    <p:sldId id="275" r:id="rId10"/>
    <p:sldId id="328" r:id="rId11"/>
    <p:sldId id="329" r:id="rId12"/>
    <p:sldId id="316" r:id="rId13"/>
    <p:sldId id="318" r:id="rId14"/>
    <p:sldId id="323" r:id="rId15"/>
    <p:sldId id="324" r:id="rId16"/>
    <p:sldId id="314" r:id="rId17"/>
    <p:sldId id="289" r:id="rId18"/>
    <p:sldId id="319" r:id="rId19"/>
    <p:sldId id="311" r:id="rId20"/>
    <p:sldId id="320" r:id="rId21"/>
    <p:sldId id="261" r:id="rId22"/>
    <p:sldId id="260" r:id="rId23"/>
    <p:sldId id="325" r:id="rId24"/>
    <p:sldId id="326" r:id="rId25"/>
    <p:sldId id="313" r:id="rId26"/>
    <p:sldId id="292" r:id="rId27"/>
    <p:sldId id="321" r:id="rId28"/>
    <p:sldId id="322" r:id="rId29"/>
    <p:sldId id="31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92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-8.467533852934082E-3"/>
                  <c:y val="-1.0582010582010581E-2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/>
              <c:showVal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№6</c:v>
                </c:pt>
                <c:pt idx="4">
                  <c:v>СОШ №7</c:v>
                </c:pt>
                <c:pt idx="5">
                  <c:v>СОШ №5</c:v>
                </c:pt>
                <c:pt idx="6">
                  <c:v>СОШ №4</c:v>
                </c:pt>
                <c:pt idx="7">
                  <c:v>Гимназия №11</c:v>
                </c:pt>
                <c:pt idx="8">
                  <c:v>СОШ №10</c:v>
                </c:pt>
                <c:pt idx="9">
                  <c:v>СОШ №13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0.99</c:v>
                </c:pt>
                <c:pt idx="3">
                  <c:v>0.99</c:v>
                </c:pt>
                <c:pt idx="4">
                  <c:v>0.99</c:v>
                </c:pt>
                <c:pt idx="5">
                  <c:v>0.98</c:v>
                </c:pt>
                <c:pt idx="6">
                  <c:v>0.97</c:v>
                </c:pt>
                <c:pt idx="7">
                  <c:v>0.96000000000000063</c:v>
                </c:pt>
                <c:pt idx="8">
                  <c:v>0.96000000000000063</c:v>
                </c:pt>
                <c:pt idx="9">
                  <c:v>0.94000000000000061</c:v>
                </c:pt>
                <c:pt idx="10">
                  <c:v>0.89000000000000312</c:v>
                </c:pt>
                <c:pt idx="11">
                  <c:v>0.88000000000000311</c:v>
                </c:pt>
              </c:numCache>
            </c:numRef>
          </c:val>
        </c:ser>
        <c:axId val="67355776"/>
        <c:axId val="67357312"/>
      </c:barChart>
      <c:catAx>
        <c:axId val="67355776"/>
        <c:scaling>
          <c:orientation val="minMax"/>
        </c:scaling>
        <c:axPos val="b"/>
        <c:tickLblPos val="nextTo"/>
        <c:crossAx val="67357312"/>
        <c:crosses val="autoZero"/>
        <c:auto val="1"/>
        <c:lblAlgn val="ctr"/>
        <c:lblOffset val="100"/>
      </c:catAx>
      <c:valAx>
        <c:axId val="673573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73557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 – Чершелинская СОШ</c:v>
                </c:pt>
                <c:pt idx="1">
                  <c:v>Сугушлинская ООШ</c:v>
                </c:pt>
                <c:pt idx="2">
                  <c:v>Урмышлинская ООШ</c:v>
                </c:pt>
                <c:pt idx="3">
                  <c:v>Керлигачская ООШ</c:v>
                </c:pt>
                <c:pt idx="4">
                  <c:v>Старо - Кувакская СОШ</c:v>
                </c:pt>
                <c:pt idx="5">
                  <c:v>Подлесная ООШ</c:v>
                </c:pt>
                <c:pt idx="6">
                  <c:v>Федотовская ООШ</c:v>
                </c:pt>
                <c:pt idx="7">
                  <c:v>Куакбашская ООШ</c:v>
                </c:pt>
                <c:pt idx="8">
                  <c:v>Каркалинская ООШ</c:v>
                </c:pt>
                <c:pt idx="9">
                  <c:v>Сарабикуловская ООШ</c:v>
                </c:pt>
                <c:pt idx="10">
                  <c:v>Шугуровская СОШ </c:v>
                </c:pt>
                <c:pt idx="11">
                  <c:v>Ст. – Иштиряк. ООШ</c:v>
                </c:pt>
                <c:pt idx="12">
                  <c:v>СОШ им. Горького</c:v>
                </c:pt>
                <c:pt idx="13">
                  <c:v>Тимяшевская СОШ</c:v>
                </c:pt>
                <c:pt idx="14">
                  <c:v>Урдалинская ООШ</c:v>
                </c:pt>
                <c:pt idx="15">
                  <c:v>Н.Серёжкинская СОШ</c:v>
                </c:pt>
                <c:pt idx="16">
                  <c:v>Ст.-Письмянская ООШ</c:v>
                </c:pt>
                <c:pt idx="17">
                  <c:v>Зай- Каратайская ООШ</c:v>
                </c:pt>
                <c:pt idx="18">
                  <c:v>М. Карамальская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0.98</c:v>
                </c:pt>
                <c:pt idx="11">
                  <c:v>0.95000000000000062</c:v>
                </c:pt>
                <c:pt idx="12">
                  <c:v>0.91</c:v>
                </c:pt>
                <c:pt idx="13">
                  <c:v>0.91</c:v>
                </c:pt>
                <c:pt idx="14">
                  <c:v>0.9</c:v>
                </c:pt>
                <c:pt idx="15">
                  <c:v>0.9</c:v>
                </c:pt>
                <c:pt idx="16">
                  <c:v>0.86000000000000065</c:v>
                </c:pt>
                <c:pt idx="17">
                  <c:v>0.83000000000000063</c:v>
                </c:pt>
                <c:pt idx="18">
                  <c:v>0.62000000000000255</c:v>
                </c:pt>
                <c:pt idx="19">
                  <c:v>0.56999999999999995</c:v>
                </c:pt>
              </c:numCache>
            </c:numRef>
          </c:val>
        </c:ser>
        <c:axId val="68260224"/>
        <c:axId val="68261760"/>
      </c:barChart>
      <c:catAx>
        <c:axId val="6826022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261760"/>
        <c:crosses val="autoZero"/>
        <c:auto val="1"/>
        <c:lblAlgn val="ctr"/>
        <c:lblOffset val="100"/>
      </c:catAx>
      <c:valAx>
        <c:axId val="682617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26022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6963531583061803E-2"/>
          <c:y val="4.2328042328042333E-2"/>
          <c:w val="0.93423318122007859"/>
          <c:h val="0.713639753364168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"/>
                  <c:y val="-5.2910052910052924E-3"/>
                </c:manualLayout>
              </c:layout>
              <c:spPr/>
              <c:txPr>
                <a:bodyPr/>
                <a:lstStyle/>
                <a:p>
                  <a:pPr>
                    <a:defRPr sz="1200" b="1" spc="0" baseline="0">
                      <a:latin typeface="+mn-lt"/>
                    </a:defRPr>
                  </a:pPr>
                  <a:endParaRPr lang="ru-RU"/>
                </a:p>
              </c:txPr>
              <c:dLblPos val="outEnd"/>
              <c:showVal val="1"/>
            </c:dLbl>
            <c:txPr>
              <a:bodyPr/>
              <a:lstStyle/>
              <a:p>
                <a:pPr>
                  <a:defRPr sz="1200" b="1" spc="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№8</c:v>
                </c:pt>
                <c:pt idx="2">
                  <c:v>СОШ №5</c:v>
                </c:pt>
                <c:pt idx="3">
                  <c:v>СОШ №2</c:v>
                </c:pt>
                <c:pt idx="4">
                  <c:v>СОШ №7</c:v>
                </c:pt>
                <c:pt idx="5">
                  <c:v>Гимназия №11</c:v>
                </c:pt>
                <c:pt idx="6">
                  <c:v>Лицей №12</c:v>
                </c:pt>
                <c:pt idx="7">
                  <c:v>СОШ №13</c:v>
                </c:pt>
                <c:pt idx="8">
                  <c:v>СОШ №3</c:v>
                </c:pt>
                <c:pt idx="9">
                  <c:v>ООШ №1</c:v>
                </c:pt>
                <c:pt idx="10">
                  <c:v>СОШ №4</c:v>
                </c:pt>
                <c:pt idx="11">
                  <c:v>СОШ №10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0.74000000000000277</c:v>
                </c:pt>
                <c:pt idx="2">
                  <c:v>0.74000000000000277</c:v>
                </c:pt>
                <c:pt idx="3">
                  <c:v>0.72000000000000064</c:v>
                </c:pt>
                <c:pt idx="4">
                  <c:v>0.6700000000000037</c:v>
                </c:pt>
                <c:pt idx="5">
                  <c:v>0.59</c:v>
                </c:pt>
                <c:pt idx="6">
                  <c:v>0.56999999999999995</c:v>
                </c:pt>
                <c:pt idx="7">
                  <c:v>0.5</c:v>
                </c:pt>
                <c:pt idx="8">
                  <c:v>0.48000000000000032</c:v>
                </c:pt>
                <c:pt idx="9">
                  <c:v>0.44</c:v>
                </c:pt>
                <c:pt idx="10">
                  <c:v>0.43000000000000038</c:v>
                </c:pt>
                <c:pt idx="11">
                  <c:v>0.42000000000000032</c:v>
                </c:pt>
              </c:numCache>
            </c:numRef>
          </c:val>
        </c:ser>
        <c:axId val="77816576"/>
        <c:axId val="77818112"/>
      </c:barChart>
      <c:catAx>
        <c:axId val="778165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7818112"/>
        <c:crosses val="autoZero"/>
        <c:auto val="1"/>
        <c:lblAlgn val="ctr"/>
        <c:lblOffset val="100"/>
      </c:catAx>
      <c:valAx>
        <c:axId val="778181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7816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998409430294184"/>
          <c:y val="2.6521885396598027E-2"/>
          <c:w val="0.9054066558129501"/>
          <c:h val="0.638852226965068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spc="-15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Старо - Кувакская СОШ</c:v>
                </c:pt>
                <c:pt idx="2">
                  <c:v>Сугушлинская ООШ</c:v>
                </c:pt>
                <c:pt idx="3">
                  <c:v>Шугуровская СОШ </c:v>
                </c:pt>
                <c:pt idx="4">
                  <c:v>Куакбашская ООШ</c:v>
                </c:pt>
                <c:pt idx="5">
                  <c:v>Урдалинская ООШ</c:v>
                </c:pt>
                <c:pt idx="6">
                  <c:v>Сарабикуловская ООШ</c:v>
                </c:pt>
                <c:pt idx="7">
                  <c:v>Каркалинская ООШ</c:v>
                </c:pt>
                <c:pt idx="8">
                  <c:v>Подлесная ООШ</c:v>
                </c:pt>
                <c:pt idx="9">
                  <c:v>Зеленорощинская СОШ</c:v>
                </c:pt>
                <c:pt idx="10">
                  <c:v>Н – Чершелинская СОШ</c:v>
                </c:pt>
                <c:pt idx="11">
                  <c:v>Ст. – Иштиряк. ООШ</c:v>
                </c:pt>
                <c:pt idx="12">
                  <c:v>Тимяшевская</c:v>
                </c:pt>
                <c:pt idx="13">
                  <c:v>Старо - Письмянка СОШ</c:v>
                </c:pt>
                <c:pt idx="14">
                  <c:v>Федотовская ООШ</c:v>
                </c:pt>
                <c:pt idx="15">
                  <c:v>М. Карамальская ООШ</c:v>
                </c:pt>
                <c:pt idx="16">
                  <c:v>Н.Серёжкинская СОШ</c:v>
                </c:pt>
                <c:pt idx="17">
                  <c:v>Керлигачская ООШ</c:v>
                </c:pt>
                <c:pt idx="18">
                  <c:v>Зай- Каратайская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0.70000000000000062</c:v>
                </c:pt>
                <c:pt idx="2">
                  <c:v>0.6700000000000037</c:v>
                </c:pt>
                <c:pt idx="3">
                  <c:v>0.64000000000000312</c:v>
                </c:pt>
                <c:pt idx="4">
                  <c:v>0.60000000000000064</c:v>
                </c:pt>
                <c:pt idx="5">
                  <c:v>0.60000000000000064</c:v>
                </c:pt>
                <c:pt idx="6">
                  <c:v>0.56000000000000005</c:v>
                </c:pt>
                <c:pt idx="7">
                  <c:v>0.55000000000000004</c:v>
                </c:pt>
                <c:pt idx="8">
                  <c:v>0.47000000000000008</c:v>
                </c:pt>
                <c:pt idx="9">
                  <c:v>0.41000000000000031</c:v>
                </c:pt>
                <c:pt idx="10">
                  <c:v>0.36000000000000032</c:v>
                </c:pt>
                <c:pt idx="11">
                  <c:v>0.33000000000000185</c:v>
                </c:pt>
                <c:pt idx="12">
                  <c:v>0.32000000000000156</c:v>
                </c:pt>
                <c:pt idx="13">
                  <c:v>0.29000000000000031</c:v>
                </c:pt>
                <c:pt idx="14">
                  <c:v>0.29000000000000031</c:v>
                </c:pt>
                <c:pt idx="15">
                  <c:v>0.25</c:v>
                </c:pt>
                <c:pt idx="16">
                  <c:v>0.2</c:v>
                </c:pt>
                <c:pt idx="17">
                  <c:v>0.17</c:v>
                </c:pt>
                <c:pt idx="18">
                  <c:v>0.17</c:v>
                </c:pt>
                <c:pt idx="19">
                  <c:v>0.14000000000000001</c:v>
                </c:pt>
              </c:numCache>
            </c:numRef>
          </c:val>
        </c:ser>
        <c:axId val="82257792"/>
        <c:axId val="82259328"/>
      </c:barChart>
      <c:catAx>
        <c:axId val="8225779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2259328"/>
        <c:crosses val="autoZero"/>
        <c:auto val="1"/>
        <c:lblAlgn val="ctr"/>
        <c:lblOffset val="100"/>
      </c:catAx>
      <c:valAx>
        <c:axId val="82259328"/>
        <c:scaling>
          <c:orientation val="minMax"/>
        </c:scaling>
        <c:delete val="1"/>
        <c:axPos val="l"/>
        <c:numFmt formatCode="0%" sourceLinked="1"/>
        <c:tickLblPos val="nextTo"/>
        <c:crossAx val="82257792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7572989596142583E-2"/>
          <c:y val="2.6455026455026662E-2"/>
          <c:w val="0.93533311295216726"/>
          <c:h val="0.713639753364168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8"/>
              <c:layout>
                <c:manualLayout>
                  <c:x val="-1.7093897451690224E-3"/>
                  <c:y val="-2.910052910052908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7093897451690224E-3"/>
                  <c:y val="-4.2328042328042333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5.1281692355070714E-3"/>
                  <c:y val="-2.6455026455026662E-2"/>
                </c:manualLayout>
              </c:layout>
              <c:dLblPos val="outEnd"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№5</c:v>
                </c:pt>
                <c:pt idx="3">
                  <c:v>СОШ №8</c:v>
                </c:pt>
                <c:pt idx="4">
                  <c:v>СОШ №7</c:v>
                </c:pt>
                <c:pt idx="5">
                  <c:v>Гимназия №11</c:v>
                </c:pt>
                <c:pt idx="6">
                  <c:v>Лицей №12</c:v>
                </c:pt>
                <c:pt idx="7">
                  <c:v>СОШ №3</c:v>
                </c:pt>
                <c:pt idx="8">
                  <c:v>СОШ №13</c:v>
                </c:pt>
                <c:pt idx="9">
                  <c:v>СОШ №10</c:v>
                </c:pt>
                <c:pt idx="10">
                  <c:v>СОШ №4</c:v>
                </c:pt>
                <c:pt idx="11">
                  <c:v>СОШ №1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4.2</c:v>
                </c:pt>
                <c:pt idx="1">
                  <c:v>4</c:v>
                </c:pt>
                <c:pt idx="2">
                  <c:v>3.9</c:v>
                </c:pt>
                <c:pt idx="3">
                  <c:v>3.8</c:v>
                </c:pt>
                <c:pt idx="4">
                  <c:v>3.8</c:v>
                </c:pt>
                <c:pt idx="5">
                  <c:v>3.8</c:v>
                </c:pt>
                <c:pt idx="6">
                  <c:v>3.7</c:v>
                </c:pt>
                <c:pt idx="7">
                  <c:v>3.6</c:v>
                </c:pt>
                <c:pt idx="8">
                  <c:v>3.6</c:v>
                </c:pt>
                <c:pt idx="9">
                  <c:v>3.5</c:v>
                </c:pt>
                <c:pt idx="10">
                  <c:v>3.4</c:v>
                </c:pt>
                <c:pt idx="11">
                  <c:v>3.3</c:v>
                </c:pt>
              </c:numCache>
            </c:numRef>
          </c:val>
        </c:ser>
        <c:axId val="77604352"/>
        <c:axId val="82291712"/>
      </c:barChart>
      <c:catAx>
        <c:axId val="776043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2291712"/>
        <c:crosses val="autoZero"/>
        <c:auto val="1"/>
        <c:lblAlgn val="ctr"/>
        <c:lblOffset val="100"/>
      </c:catAx>
      <c:valAx>
        <c:axId val="8229171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776043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4246077778602906"/>
          <c:y val="3.8577098000739649E-2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Старо - Кувакская СОШ</c:v>
                </c:pt>
                <c:pt idx="2">
                  <c:v>Сугушлинская ООШ</c:v>
                </c:pt>
                <c:pt idx="3">
                  <c:v>Куакбашская ООШ</c:v>
                </c:pt>
                <c:pt idx="4">
                  <c:v>Сарабикуловская ООШ</c:v>
                </c:pt>
                <c:pt idx="5">
                  <c:v>Урдалинская ООШ</c:v>
                </c:pt>
                <c:pt idx="6">
                  <c:v>Шугуровская СОШ</c:v>
                </c:pt>
                <c:pt idx="7">
                  <c:v>Зеленорощинская СОШ</c:v>
                </c:pt>
                <c:pt idx="8">
                  <c:v>Нижнечершилинская СОШ</c:v>
                </c:pt>
                <c:pt idx="9">
                  <c:v>Подлесная ООШ</c:v>
                </c:pt>
                <c:pt idx="10">
                  <c:v>Каркалинская ООШ</c:v>
                </c:pt>
                <c:pt idx="11">
                  <c:v>Федотовская ООШ</c:v>
                </c:pt>
                <c:pt idx="12">
                  <c:v>Ст. – Иштиряк. ООШ</c:v>
                </c:pt>
                <c:pt idx="13">
                  <c:v>Тимяшевская СОШ</c:v>
                </c:pt>
                <c:pt idx="14">
                  <c:v>Ст.-Письмянская ООШ</c:v>
                </c:pt>
                <c:pt idx="15">
                  <c:v>Керлигачская ООШ</c:v>
                </c:pt>
                <c:pt idx="16">
                  <c:v>Н.-Сережкинская СОШ</c:v>
                </c:pt>
                <c:pt idx="17">
                  <c:v>З.-Каратайская ООШ</c:v>
                </c:pt>
                <c:pt idx="18">
                  <c:v>М.-Кармалкинская ООШ</c:v>
                </c:pt>
                <c:pt idx="19">
                  <c:v>Ивановская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4</c:v>
                </c:pt>
                <c:pt idx="1">
                  <c:v>3.9</c:v>
                </c:pt>
                <c:pt idx="2">
                  <c:v>3.9</c:v>
                </c:pt>
                <c:pt idx="3">
                  <c:v>3.8</c:v>
                </c:pt>
                <c:pt idx="4">
                  <c:v>3.6</c:v>
                </c:pt>
                <c:pt idx="5">
                  <c:v>3.6</c:v>
                </c:pt>
                <c:pt idx="6">
                  <c:v>3.6</c:v>
                </c:pt>
                <c:pt idx="7">
                  <c:v>3.5</c:v>
                </c:pt>
                <c:pt idx="8">
                  <c:v>3.5</c:v>
                </c:pt>
                <c:pt idx="9">
                  <c:v>3.5</c:v>
                </c:pt>
                <c:pt idx="10">
                  <c:v>3.5</c:v>
                </c:pt>
                <c:pt idx="11">
                  <c:v>3.4</c:v>
                </c:pt>
                <c:pt idx="12">
                  <c:v>3.3</c:v>
                </c:pt>
                <c:pt idx="13">
                  <c:v>3.3</c:v>
                </c:pt>
                <c:pt idx="14">
                  <c:v>3.1</c:v>
                </c:pt>
                <c:pt idx="15">
                  <c:v>3.1</c:v>
                </c:pt>
                <c:pt idx="16">
                  <c:v>3.1</c:v>
                </c:pt>
                <c:pt idx="17">
                  <c:v>3</c:v>
                </c:pt>
                <c:pt idx="18">
                  <c:v>2.9</c:v>
                </c:pt>
                <c:pt idx="19">
                  <c:v>2.7</c:v>
                </c:pt>
              </c:numCache>
            </c:numRef>
          </c:val>
        </c:ser>
        <c:axId val="82466688"/>
        <c:axId val="82468224"/>
      </c:barChart>
      <c:catAx>
        <c:axId val="82466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2468224"/>
        <c:crosses val="autoZero"/>
        <c:auto val="1"/>
        <c:lblAlgn val="ctr"/>
        <c:lblOffset val="100"/>
      </c:catAx>
      <c:valAx>
        <c:axId val="8246822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24666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600" b="1" spc="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Лист1!$A$2:$A$9</c:f>
              <c:strCache>
                <c:ptCount val="8"/>
                <c:pt idx="0">
                  <c:v>СОШ №6</c:v>
                </c:pt>
                <c:pt idx="1">
                  <c:v>СОШ №7</c:v>
                </c:pt>
                <c:pt idx="2">
                  <c:v>Лицей №12</c:v>
                </c:pt>
                <c:pt idx="3">
                  <c:v>СОШ №5</c:v>
                </c:pt>
                <c:pt idx="4">
                  <c:v>СОШ №2</c:v>
                </c:pt>
                <c:pt idx="5">
                  <c:v>СОШ №10</c:v>
                </c:pt>
                <c:pt idx="6">
                  <c:v>СОШ №8</c:v>
                </c:pt>
                <c:pt idx="7">
                  <c:v>Гимназия №11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75.900000000000006</c:v>
                </c:pt>
                <c:pt idx="1">
                  <c:v>75.2</c:v>
                </c:pt>
                <c:pt idx="2">
                  <c:v>72.400000000000006</c:v>
                </c:pt>
                <c:pt idx="3">
                  <c:v>70.400000000000006</c:v>
                </c:pt>
                <c:pt idx="4">
                  <c:v>70.2</c:v>
                </c:pt>
                <c:pt idx="5">
                  <c:v>65.8</c:v>
                </c:pt>
                <c:pt idx="6">
                  <c:v>65.099999999999994</c:v>
                </c:pt>
                <c:pt idx="7">
                  <c:v>64.2</c:v>
                </c:pt>
              </c:numCache>
            </c:numRef>
          </c:val>
        </c:ser>
        <c:axId val="90606976"/>
        <c:axId val="90616960"/>
      </c:barChart>
      <c:catAx>
        <c:axId val="9060697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0616960"/>
        <c:crosses val="autoZero"/>
        <c:auto val="1"/>
        <c:lblAlgn val="ctr"/>
        <c:lblOffset val="100"/>
      </c:catAx>
      <c:valAx>
        <c:axId val="9061696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0606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101952110223404E-2"/>
          <c:y val="9.644321962399293E-3"/>
          <c:w val="0.96630300281974169"/>
          <c:h val="0.8544835085891420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800" baseline="0" dirty="0" smtClean="0"/>
                      <a:t>76</a:t>
                    </a:r>
                    <a:endParaRPr lang="en-US" sz="1800" baseline="0" dirty="0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 baseline="0" dirty="0" smtClean="0"/>
                      <a:t>69</a:t>
                    </a:r>
                    <a:endParaRPr lang="en-US" sz="1800" baseline="0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800" b="1" spc="-15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Лист1!$A$2:$A$6</c:f>
              <c:strCache>
                <c:ptCount val="5"/>
                <c:pt idx="0">
                  <c:v>Старокувакская СОШ</c:v>
                </c:pt>
                <c:pt idx="1">
                  <c:v>СОШ им. Горького</c:v>
                </c:pt>
                <c:pt idx="2">
                  <c:v>Тимяшевская СОШ</c:v>
                </c:pt>
                <c:pt idx="3">
                  <c:v>Шугуровская СОШ </c:v>
                </c:pt>
                <c:pt idx="4">
                  <c:v>Н.Серёжкинская СОШ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</c:v>
                </c:pt>
                <c:pt idx="1">
                  <c:v>69</c:v>
                </c:pt>
                <c:pt idx="2">
                  <c:v>68</c:v>
                </c:pt>
                <c:pt idx="3">
                  <c:v>67</c:v>
                </c:pt>
                <c:pt idx="4">
                  <c:v>63</c:v>
                </c:pt>
              </c:numCache>
            </c:numRef>
          </c:val>
        </c:ser>
        <c:axId val="91031040"/>
        <c:axId val="91032576"/>
      </c:barChart>
      <c:catAx>
        <c:axId val="9103104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1032576"/>
        <c:crosses val="autoZero"/>
        <c:auto val="1"/>
        <c:lblAlgn val="ctr"/>
        <c:lblOffset val="100"/>
      </c:catAx>
      <c:valAx>
        <c:axId val="9103257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103104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0.08475</cdr:x>
      <cdr:y>0.42379</cdr:y>
    </cdr:from>
    <cdr:to>
      <cdr:x>1</cdr:x>
      <cdr:y>0.43746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>
          <a:off x="714380" y="2232248"/>
          <a:ext cx="7715304" cy="72008"/>
        </a:xfrm>
        <a:prstGeom xmlns:a="http://schemas.openxmlformats.org/drawingml/2006/main" prst="line">
          <a:avLst/>
        </a:prstGeom>
        <a:ln xmlns:a="http://schemas.openxmlformats.org/drawingml/2006/main"/>
      </cdr:spPr>
      <cdr:style>
        <a:lnRef xmlns:a="http://schemas.openxmlformats.org/drawingml/2006/main" idx="2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0.85311</cdr:x>
      <cdr:y>0.00724</cdr:y>
    </cdr:from>
    <cdr:to>
      <cdr:x>0.97373</cdr:x>
      <cdr:y>0.09489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7073610" y="38148"/>
          <a:ext cx="1000125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sz="2400" b="1" dirty="0" smtClean="0">
              <a:solidFill>
                <a:srgbClr val="C00000"/>
              </a:solidFill>
            </a:rPr>
            <a:t>68,1</a:t>
          </a:r>
          <a:endParaRPr lang="ru-RU" sz="2400" b="1" dirty="0">
            <a:solidFill>
              <a:srgbClr val="C00000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27.06.2013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071546"/>
            <a:ext cx="7406640" cy="17526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Анализ государственной итоговой аттестации по русскому языку учащихся  9  классов  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Сравнительная таблица ГИА -2012, ГИА -2013 по городским школам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357298"/>
          <a:ext cx="7615241" cy="4907280"/>
        </p:xfrm>
        <a:graphic>
          <a:graphicData uri="http://schemas.openxmlformats.org/drawingml/2006/table">
            <a:tbl>
              <a:tblPr/>
              <a:tblGrid>
                <a:gridCol w="2214578"/>
                <a:gridCol w="1571636"/>
                <a:gridCol w="1500198"/>
                <a:gridCol w="1143008"/>
                <a:gridCol w="1185821"/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Успеваем.</a:t>
                      </a:r>
                      <a:r>
                        <a:rPr lang="ru-RU" sz="20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Успеваем. 2013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ООШ №1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№2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№3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№5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№6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№7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73%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№8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89%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№10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Гимназия №11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79%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лицей №12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  <a:endParaRPr lang="ru-RU" sz="20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71%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СОШ №13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94%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2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10" y="-214338"/>
            <a:ext cx="7500990" cy="11430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Сравнительная таблица ГИА- 2012, ГИА- 2013 по сельским школам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706628"/>
          <a:ext cx="7643866" cy="6169152"/>
        </p:xfrm>
        <a:graphic>
          <a:graphicData uri="http://schemas.openxmlformats.org/drawingml/2006/table">
            <a:tbl>
              <a:tblPr/>
              <a:tblGrid>
                <a:gridCol w="2857520"/>
                <a:gridCol w="1214446"/>
                <a:gridCol w="1214446"/>
                <a:gridCol w="1143008"/>
                <a:gridCol w="1214446"/>
              </a:tblGrid>
              <a:tr h="465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Успеваем. 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Успеваем. 2013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Шугуровская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92%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Зеленорощинская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 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Старокувакская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Тимяшевская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32%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Ивановская ООШ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Старописьмянская ООШ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Подлесная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Мордва-Кармалкинская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Ново-Сережкинская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Федотовская ООШ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Урдалинская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90%</a:t>
                      </a:r>
                      <a:endParaRPr lang="ru-RU" sz="160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Зай-Каратайская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600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Куакбашская ООШ</a:t>
                      </a:r>
                      <a:endParaRPr lang="ru-RU" sz="160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Урмышлинская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Керлигачская ООШ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Сарабиккуловская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Сугушлинская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67%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Каркалинская</a:t>
                      </a:r>
                      <a:r>
                        <a:rPr lang="ru-RU" sz="1600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Староиштерякская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ООШ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93%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  <a:endParaRPr lang="ru-RU" sz="1600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16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effectLst/>
                <a:latin typeface="Times New Roman" pitchFamily="18" charset="0"/>
                <a:cs typeface="Times New Roman" pitchFamily="18" charset="0"/>
              </a:rPr>
              <a:t>Сравнение показателей 2012-2013 учебного года с показателями 2011-2012 </a:t>
            </a: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учебного года 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01438050"/>
              </p:ext>
            </p:extLst>
          </p:nvPr>
        </p:nvGraphicFramePr>
        <p:xfrm>
          <a:off x="70992" y="1285860"/>
          <a:ext cx="9073008" cy="450939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14926"/>
                <a:gridCol w="1643074"/>
                <a:gridCol w="1357322"/>
                <a:gridCol w="1428760"/>
                <a:gridCol w="1428760"/>
                <a:gridCol w="1500166"/>
              </a:tblGrid>
              <a:tr h="2286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знаний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2011-2012 учебный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знаний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 учебный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Разница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ГИА за 2011-2012 учебный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Успеваем.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ГИА за 2012-2013 учебный год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Разница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23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58,1%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tt-RU" sz="3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96,3%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tt-RU" sz="36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r>
                        <a:rPr lang="tt-RU" sz="3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3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0067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Лучшие показатели при 100% успеваемости в следующих образовательных учреждениях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СОШ №8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-успеваемость -100%, качество знаний -74%;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СОШ №2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–успеваемость -100%, качество знаний -72%;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Урмышлинская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ООШ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успеваемость -100%, качество знаний -100%;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Старокувакская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СОШ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– успеваемость -100%, качество знаний -70%;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Сугушлинская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ООШ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– успеваемость 100%, качество знаний – 67%.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Низкие результаты в следующих образовательных учреждениях: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85860"/>
            <a:ext cx="7498080" cy="48006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ООШ №1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-успеваемость -88,9%, качество знаний -44%;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СОШ №4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– 97%, качество знаний- 43%;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СОШ №10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-96%,качество знаний – 42%;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СОШ №3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успеваемость – 88%, качество знаний – 48%;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Зелёнорощинская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-91%,качество знаний -41%;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Тимяшевская СОШ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успеваемость -91%, качество знаний -32%;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Старописьмянская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ООШ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успеваемость -86%, качество знаний – 28,6%;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Ивановская ООШ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– 57%, качество знаний- 14%;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Мордва 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Карамалкинская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-63%, качество знаний-25%;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Ново –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Серёжкинская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СОШ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-90%,качество -20%;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Зай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Каратайская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–успеваемость -83%,качество знаний -16,7%;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Староиштиряковская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ООШ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успеваемость -95%, качество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-33%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Образовательные учреждения, имеющие низкое качество знаний при100% успеваемости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43050"/>
            <a:ext cx="7498080" cy="4800600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Фетодовская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ООШ-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успеваемость -100%, качество знаний – 28,6%;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Нижнечершелинская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СОШ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успеваемость -100%, качество знаний -36,4%;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Керлигачская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ООШ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успеваемость -100%, качество знаний – 16,7%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21442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marL="82296" indent="0">
              <a:lnSpc>
                <a:spcPct val="120000"/>
              </a:lnSpc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Уровень обученности обучающихся 9 классов по итогам ГИА в новой форме по русскому </a:t>
            </a:r>
            <a:r>
              <a:rPr lang="ru-RU" sz="9600" smtClean="0">
                <a:latin typeface="Times New Roman" pitchFamily="18" charset="0"/>
                <a:cs typeface="Times New Roman" pitchFamily="18" charset="0"/>
              </a:rPr>
              <a:t>языку считать не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на удовлетворительном уровне. Отметить положительный опыт по подготовке выпускников 9 классов к ГИА руководителей и учителей русского языка  с 100% успеваемостью и высоким показателем качества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СОШ№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СОШ№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8, Старокувакской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СОШ,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Урмышлинской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ООШ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Сугушлинской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ООШ.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lnSpc>
                <a:spcPct val="120000"/>
              </a:lnSpc>
              <a:buNone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6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642918"/>
            <a:ext cx="7643834" cy="85724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ИМЦ: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2013-2014 учебного года запланировать и провести пробные экзамены в новой форме для учащихся 9 классов силами ИМЦ (октябрь, апрель);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2.Активизировать работу ресурсных центров по подготовке к ГИА в 2013-2014 учебном году.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714488"/>
            <a:ext cx="7498080" cy="4800600"/>
          </a:xfrm>
        </p:spPr>
        <p:txBody>
          <a:bodyPr>
            <a:normAutofit fontScale="32500" lnSpcReduction="20000"/>
          </a:bodyPr>
          <a:lstStyle/>
          <a:p>
            <a:pPr marL="82296" indent="0">
              <a:buNone/>
            </a:pPr>
            <a:r>
              <a:rPr lang="ru-RU" sz="37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b="1" u="sng" dirty="0">
                <a:latin typeface="Times New Roman" pitchFamily="18" charset="0"/>
                <a:cs typeface="Times New Roman" pitchFamily="18" charset="0"/>
              </a:rPr>
              <a:t>Руководителям общеобразовательных учреждений: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tt-RU" sz="4300" dirty="0">
                <a:latin typeface="Times New Roman" pitchFamily="18" charset="0"/>
                <a:cs typeface="Times New Roman" pitchFamily="18" charset="0"/>
              </a:rPr>
              <a:t>Провести анализ результатов ГИА и разработать систему мер, направленных </a:t>
            </a:r>
            <a:r>
              <a:rPr lang="tt-RU" sz="4300" dirty="0" smtClean="0">
                <a:latin typeface="Times New Roman" pitchFamily="18" charset="0"/>
                <a:cs typeface="Times New Roman" pitchFamily="18" charset="0"/>
              </a:rPr>
              <a:t>на стабилизацию и на </a:t>
            </a:r>
            <a:r>
              <a:rPr lang="tt-RU" sz="4300" dirty="0">
                <a:latin typeface="Times New Roman" pitchFamily="18" charset="0"/>
                <a:cs typeface="Times New Roman" pitchFamily="18" charset="0"/>
              </a:rPr>
              <a:t>улучшение результатов по русскому языку в 2013-2014 учебном году.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tt-RU" sz="4300" dirty="0">
                <a:latin typeface="Times New Roman" pitchFamily="18" charset="0"/>
                <a:cs typeface="Times New Roman" pitchFamily="18" charset="0"/>
              </a:rPr>
              <a:t>2.Разработать план мероприятий по подготовке учащихся к сдаче ГИА на 2013-2014 учебный год</a:t>
            </a:r>
            <a:r>
              <a:rPr lang="tt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r>
              <a:rPr lang="tt-RU" sz="4300" dirty="0" smtClean="0">
                <a:latin typeface="Times New Roman" pitchFamily="18" charset="0"/>
                <a:cs typeface="Times New Roman" pitchFamily="18" charset="0"/>
              </a:rPr>
              <a:t>3.Усилить контроль по преподаванию русского языка, в целях повышения качества и успеваемости по предмету.</a:t>
            </a:r>
          </a:p>
          <a:p>
            <a:pPr marL="82296" indent="0">
              <a:buNone/>
            </a:pPr>
            <a:r>
              <a:rPr lang="tt-RU" sz="4300" dirty="0" smtClean="0">
                <a:latin typeface="Times New Roman" pitchFamily="18" charset="0"/>
                <a:cs typeface="Times New Roman" pitchFamily="18" charset="0"/>
              </a:rPr>
              <a:t>4.Усилить контроль по целенаправленной работе по подготовке к ГИА классных руководителей , учителей русского языка с родителями и учащимися 9 классов.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4300" b="1" u="sng" dirty="0">
                <a:latin typeface="Times New Roman" pitchFamily="18" charset="0"/>
                <a:cs typeface="Times New Roman" pitchFamily="18" charset="0"/>
              </a:rPr>
              <a:t>Учителям русского языка и литературы:</a:t>
            </a:r>
            <a:endParaRPr lang="ru-RU" sz="43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-На заседаниях ШМО проанализировать результаты  ГИА по русскому языку, раскрыть причины, сделать соответствующие выводы.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-Продолжить работу над проблемой развития речемыслительных способностей учащихся, над развитием устной и письменной речи учащихся.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-Формировать у учащихся умения работы с текстом.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-Соблюдать принцип текстоориентированного обучения для развития разнообразных речевых умений.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-Обратить внимание на овладение учащимися теоретического курса русского языка и формирование умений применять знания на практике;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 Освоить и использовать критериальный подход к оценке изложения и сочинения в части С.</a:t>
            </a:r>
          </a:p>
          <a:p>
            <a:pPr marL="82296" indent="0">
              <a:buNone/>
            </a:pPr>
            <a:r>
              <a:rPr lang="ru-RU" sz="4300" dirty="0">
                <a:latin typeface="Times New Roman" pitchFamily="18" charset="0"/>
                <a:cs typeface="Times New Roman" pitchFamily="18" charset="0"/>
              </a:rPr>
              <a:t>-Сотрудничать с учителями русского языка, имеющими положительный опыт работы в данном направлении.</a:t>
            </a: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Анализ государственной итоговой аттестации по русскому языку учащихся  11  классов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357166"/>
            <a:ext cx="7478078" cy="1071570"/>
          </a:xfrm>
        </p:spPr>
        <p:txBody>
          <a:bodyPr>
            <a:noAutofit/>
          </a:bodyPr>
          <a:lstStyle/>
          <a:p>
            <a:r>
              <a:rPr lang="ru-RU" sz="4800" b="1" i="1" dirty="0" smtClean="0"/>
              <a:t>	</a:t>
            </a:r>
            <a:endParaRPr lang="ru-RU" sz="48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481910" cy="500063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Всего учащихся 11 классов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374.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3(0,8%)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учащихся сдавали государственную итоговую аттестацию в форме ГВЭ.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Успеваемость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100%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100%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4,7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357166"/>
            <a:ext cx="7478078" cy="1071570"/>
          </a:xfrm>
        </p:spPr>
        <p:txBody>
          <a:bodyPr>
            <a:normAutofit/>
          </a:bodyPr>
          <a:lstStyle/>
          <a:p>
            <a:endParaRPr lang="ru-RU" sz="48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14414" y="428604"/>
            <a:ext cx="7481910" cy="500063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9 классов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927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Сдавали ГИА в традиционной форме в щадящем режиме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8(0,9%)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учащихся.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Получили оценки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5475" indent="-269875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«5»–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1(12,5%)</a:t>
            </a:r>
          </a:p>
          <a:p>
            <a:pPr marL="625475" indent="-269875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«4»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 (25%)</a:t>
            </a:r>
          </a:p>
          <a:p>
            <a:pPr marL="625475" indent="-269875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«3»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(62,5%)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37,5%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3,5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85860"/>
            <a:ext cx="7498080" cy="515779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8500" b="1" dirty="0" smtClean="0"/>
              <a:t> </a:t>
            </a:r>
            <a:r>
              <a:rPr lang="ru-RU" sz="21600" b="1" dirty="0" smtClean="0">
                <a:latin typeface="Times New Roman" pitchFamily="18" charset="0"/>
                <a:cs typeface="Times New Roman" pitchFamily="18" charset="0"/>
              </a:rPr>
              <a:t>371(99,2%) </a:t>
            </a:r>
            <a:r>
              <a:rPr lang="ru-RU" sz="21600" dirty="0" smtClean="0">
                <a:latin typeface="Times New Roman" pitchFamily="18" charset="0"/>
                <a:cs typeface="Times New Roman" pitchFamily="18" charset="0"/>
              </a:rPr>
              <a:t>учащихся сдавали государственную итоговую аттестацию в форме ЕГЭ. </a:t>
            </a:r>
          </a:p>
          <a:p>
            <a:pPr>
              <a:buNone/>
            </a:pPr>
            <a:r>
              <a:rPr lang="ru-RU" sz="19200" b="1" dirty="0" smtClean="0">
                <a:latin typeface="Times New Roman" pitchFamily="18" charset="0"/>
                <a:cs typeface="Times New Roman" pitchFamily="18" charset="0"/>
              </a:rPr>
              <a:t>Успеваемость </a:t>
            </a:r>
            <a:r>
              <a:rPr lang="ru-RU" sz="19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9200" b="1" dirty="0" smtClean="0">
                <a:latin typeface="Times New Roman" pitchFamily="18" charset="0"/>
                <a:cs typeface="Times New Roman" pitchFamily="18" charset="0"/>
              </a:rPr>
              <a:t>100%</a:t>
            </a:r>
          </a:p>
          <a:p>
            <a:pPr>
              <a:buNone/>
            </a:pPr>
            <a:r>
              <a:rPr lang="ru-RU" sz="19200" b="1" dirty="0" smtClean="0">
                <a:latin typeface="Times New Roman" pitchFamily="18" charset="0"/>
                <a:cs typeface="Times New Roman" pitchFamily="18" charset="0"/>
              </a:rPr>
              <a:t>Средний балл </a:t>
            </a:r>
            <a:r>
              <a:rPr lang="ru-RU" sz="19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9200" b="1" dirty="0" smtClean="0">
                <a:latin typeface="Times New Roman" pitchFamily="18" charset="0"/>
                <a:cs typeface="Times New Roman" pitchFamily="18" charset="0"/>
              </a:rPr>
              <a:t>69,73%</a:t>
            </a:r>
          </a:p>
          <a:p>
            <a:endParaRPr lang="ru-RU" sz="2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1803776"/>
              </p:ext>
            </p:extLst>
          </p:nvPr>
        </p:nvGraphicFramePr>
        <p:xfrm>
          <a:off x="1357290" y="1447800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214414" y="3068960"/>
            <a:ext cx="8110114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балл по городским школам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192880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58388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70,06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11694623"/>
              </p:ext>
            </p:extLst>
          </p:nvPr>
        </p:nvGraphicFramePr>
        <p:xfrm>
          <a:off x="852460" y="1590652"/>
          <a:ext cx="829154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642910" y="2357430"/>
            <a:ext cx="850109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балл по сельским школам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33705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507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Сравнительная таблица по городским школам ЕГЭ-2012,ЕГЭ -2013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1214414" y="1500174"/>
          <a:ext cx="7799414" cy="4907280"/>
        </p:xfrm>
        <a:graphic>
          <a:graphicData uri="http://schemas.openxmlformats.org/drawingml/2006/table">
            <a:tbl>
              <a:tblPr/>
              <a:tblGrid>
                <a:gridCol w="2777629"/>
                <a:gridCol w="2357238"/>
                <a:gridCol w="2664547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28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28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Сравнительная таблица по сельским школам ЕГЭ- 2012, ЕГЭ- 2013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714488"/>
          <a:ext cx="7286676" cy="3364992"/>
        </p:xfrm>
        <a:graphic>
          <a:graphicData uri="http://schemas.openxmlformats.org/drawingml/2006/table">
            <a:tbl>
              <a:tblPr/>
              <a:tblGrid>
                <a:gridCol w="3286148"/>
                <a:gridCol w="2143140"/>
                <a:gridCol w="1857388"/>
              </a:tblGrid>
              <a:tr h="3232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балл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Старокувакская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Новосережкинская</a:t>
                      </a:r>
                      <a:r>
                        <a:rPr lang="ru-RU" sz="2400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2400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effectLst/>
                <a:latin typeface="Times New Roman" pitchFamily="18" charset="0"/>
                <a:cs typeface="Times New Roman" pitchFamily="18" charset="0"/>
              </a:rPr>
              <a:t>Сравнение показателей 2012-2013 учебного года с показателями 2011-2012 учебного года.</a:t>
            </a: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72703"/>
              </p:ext>
            </p:extLst>
          </p:nvPr>
        </p:nvGraphicFramePr>
        <p:xfrm>
          <a:off x="0" y="1214422"/>
          <a:ext cx="9072595" cy="52784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00167"/>
                <a:gridCol w="1357321"/>
                <a:gridCol w="1357322"/>
                <a:gridCol w="1714512"/>
                <a:gridCol w="1785950"/>
                <a:gridCol w="1357323"/>
              </a:tblGrid>
              <a:tr h="1944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за 2011-2012 учебный год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за 2012-2013 учебный год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Разница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Успеваем.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ЕГЭ за 2011-2012 учебный год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Успеваем.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ЕГЭ за 2012-2013 учебный год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Разница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754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68,24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t-RU" sz="2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69,73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t-RU" sz="2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tt-RU" sz="28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1,49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t-RU" sz="2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tt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t-RU" sz="28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2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r>
                        <a:rPr lang="tt-RU" sz="28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0,2%</a:t>
                      </a:r>
                      <a:endParaRPr lang="ru-RU" sz="28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78581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71546"/>
            <a:ext cx="8001056" cy="5500726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Работа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образовательных учреждений муниципального района, по подготовке обучающихся к единому государственному экзамену по русскому языку проведена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хорошем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уровне, что позволило повысить результаты единого государственного экзамена по сравнению с прошлым учебным годом.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Средний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балл по ЛМР выше показателя РТ на +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2,53 балла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Набрали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выше 80 баллов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68 (18,3%)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учащихся;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Успеваемость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составляет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100%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что выше республиканских показателей на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+ 0,9.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49808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Рекомендации ИМЦ: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1.Продолжить работу по повышению методического уровня учителей русского языка и литературы, используя при этом разнообразные формы и методы работы.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2.В течение 2013-2014 учебного года запланировать и провести пробные ЕГЭ по русскому языку для учащихся 11 классов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Активизировать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работу ресурсных центров по подготовке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к ЕГЭ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2013-2014 учебном году</a:t>
            </a:r>
            <a:r>
              <a:rPr lang="ru-RU" dirty="0" smtClean="0"/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Рекомендации руководителям образовательных учреждений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Провести анализ результатов итоговой аттестации и разработать систему мер, направленных на улучшение результатов по русскому языку в 2013- 2014 учебном году.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2.Поставить на контроль работу учителей своего учреждения, с целью стабилизации и  повышения результатов по предмету</a:t>
            </a:r>
            <a:r>
              <a:rPr lang="tt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Рекомендации учителям: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785794"/>
            <a:ext cx="7818072" cy="5051648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целях повышения результатов подготовки учащихся к итоговой аттестации в 2013 – 2014 учебном году учителям русского языка нацелить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содержание рабочих программ по русскому языку на формирование языковой, лингвистической, коммуникативной компетенции учащихся;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целью повышения результативности работы по подготовке учащихся к итоговой аттестации, повышения качества обученности обучающихся необходимо определить целевые ориентиры по достижению результатов учащимися при сдаче итоговой аттестации;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 подготовке к итоговой аттестации систематизировать знания учащихся по разделам при обобщающем повторении, учитывать запросы, возможности и индивидуальные аспекты обучающихся;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Осуществлять комплексное обучение всем видам речевой деятельности: слушанию, чтению, говорению и письму;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Разнообразить дидактический материал, активнее включать в работу тексты художественного, популярного, публицистического, разговорного стилей, практиковать работу с неадаптированными текстами;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Совершенствовать подходы к анализу текста, включать в него вопросы на понимание содержания, основной мысли автора, выделение средств связи между предложениями и микротемами;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39005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928670"/>
            <a:ext cx="7498080" cy="4800600"/>
          </a:xfrm>
        </p:spPr>
        <p:txBody>
          <a:bodyPr>
            <a:normAutofit fontScale="25000" lnSpcReduction="20000"/>
          </a:bodyPr>
          <a:lstStyle/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Сдавали ГИА в новой форме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919 </a:t>
            </a: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(99,1%)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Получили оценки</a:t>
            </a:r>
            <a:r>
              <a:rPr lang="en-US" sz="1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4400" dirty="0" smtClean="0">
              <a:latin typeface="Times New Roman" pitchFamily="18" charset="0"/>
              <a:cs typeface="Times New Roman" pitchFamily="18" charset="0"/>
            </a:endParaRPr>
          </a:p>
          <a:p>
            <a:pPr marL="625475" indent="-269875">
              <a:buFont typeface="Arial" pitchFamily="34" charset="0"/>
              <a:buChar char="•"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«5»–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137(14,9%)</a:t>
            </a:r>
          </a:p>
          <a:p>
            <a:pPr marL="625475" indent="-269875">
              <a:buFont typeface="Arial" pitchFamily="34" charset="0"/>
              <a:buChar char="•"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«4»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397 (43,2%)</a:t>
            </a:r>
          </a:p>
          <a:p>
            <a:pPr marL="625475" indent="-269875">
              <a:buFont typeface="Arial" pitchFamily="34" charset="0"/>
              <a:buChar char="•"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«3»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351 (38,2%)</a:t>
            </a:r>
          </a:p>
          <a:p>
            <a:pPr marL="625475" indent="-269875">
              <a:buFont typeface="Arial" pitchFamily="34" charset="0"/>
              <a:buChar char="•"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«2»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34 (3,7%)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96,3%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58,1%</a:t>
            </a:r>
          </a:p>
          <a:p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Средняя оценка –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3,69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94463829"/>
              </p:ext>
            </p:extLst>
          </p:nvPr>
        </p:nvGraphicFramePr>
        <p:xfrm>
          <a:off x="1214414" y="1142984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1142944" y="1428736"/>
            <a:ext cx="8001056" cy="501654"/>
            <a:chOff x="1000100" y="1643050"/>
            <a:chExt cx="8001056" cy="50165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428728" y="2143116"/>
              <a:ext cx="7572428" cy="158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000100" y="1643050"/>
              <a:ext cx="7809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</a:rPr>
                <a:t>98%</a:t>
              </a:r>
              <a:endParaRPr lang="ru-RU" sz="2400" b="1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38590728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500034" y="1784338"/>
            <a:ext cx="8501122" cy="564542"/>
            <a:chOff x="1000100" y="1643050"/>
            <a:chExt cx="8001056" cy="564542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428728" y="2207592"/>
              <a:ext cx="7572428" cy="0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000100" y="1643050"/>
              <a:ext cx="7154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70C0"/>
                  </a:solidFill>
                </a:rPr>
                <a:t>93%</a:t>
              </a:r>
              <a:endParaRPr lang="ru-RU" sz="2400" b="1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1472" y="2714620"/>
            <a:ext cx="85725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96972415"/>
              </p:ext>
            </p:extLst>
          </p:nvPr>
        </p:nvGraphicFramePr>
        <p:xfrm>
          <a:off x="1357290" y="1428736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2910" y="1928802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221455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63,6%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214414" y="2000240"/>
            <a:ext cx="7715304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6855138" cy="1071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52754730"/>
              </p:ext>
            </p:extLst>
          </p:nvPr>
        </p:nvGraphicFramePr>
        <p:xfrm>
          <a:off x="500034" y="1412776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15074" y="235743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207167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6710" y="3143248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45,7%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Средняя оценка по городским школам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221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54251" y="25717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62859708"/>
              </p:ext>
            </p:extLst>
          </p:nvPr>
        </p:nvGraphicFramePr>
        <p:xfrm>
          <a:off x="1357290" y="1447800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071538" y="2214554"/>
            <a:ext cx="8072462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71472" y="150017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3,7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2402886"/>
            <a:ext cx="8824494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16562109"/>
              </p:ext>
            </p:extLst>
          </p:nvPr>
        </p:nvGraphicFramePr>
        <p:xfrm>
          <a:off x="785786" y="1428736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7859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164305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3,4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1891</TotalTime>
  <Words>1631</Words>
  <Application>Microsoft Office PowerPoint</Application>
  <PresentationFormat>Экран (4:3)</PresentationFormat>
  <Paragraphs>371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Солнцестояние</vt:lpstr>
      <vt:lpstr> </vt:lpstr>
      <vt:lpstr>Слайд 2</vt:lpstr>
      <vt:lpstr>Слайд 3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Сравнительная таблица ГИА -2012, ГИА -2013 по городским школам</vt:lpstr>
      <vt:lpstr>Сравнительная таблица ГИА- 2012, ГИА- 2013 по сельским школам</vt:lpstr>
      <vt:lpstr>Сравнение показателей 2012-2013 учебного года с показателями 2011-2012 учебного года  </vt:lpstr>
      <vt:lpstr>         Лучшие показатели при 100% успеваемости в следующих образовательных учреждениях: СОШ №8-успеваемость -100%, качество знаний -74%; СОШ №2 –успеваемость -100%, качество знаний -72%; Урмышлинская ООШ- успеваемость -100%, качество знаний -100%; Старокувакская СОШ – успеваемость -100%, качество знаний -70%; Сугушлинская ООШ – успеваемость 100%, качество знаний – 67%.  </vt:lpstr>
      <vt:lpstr>Низкие результаты в следующих образовательных учреждениях: </vt:lpstr>
      <vt:lpstr>Образовательные учреждения, имеющие низкое качество знаний при100% успеваемости:</vt:lpstr>
      <vt:lpstr>Выводы:</vt:lpstr>
      <vt:lpstr>Рекомендации: ИМЦ: 1.В течение 2013-2014 учебного года запланировать и провести пробные экзамены в новой форме для учащихся 9 классов силами ИМЦ (октябрь, апрель); 2.Активизировать работу ресурсных центров по подготовке к ГИА в 2013-2014 учебном году. </vt:lpstr>
      <vt:lpstr>Слайд 18</vt:lpstr>
      <vt:lpstr> </vt:lpstr>
      <vt:lpstr>Слайд 20</vt:lpstr>
      <vt:lpstr>Средний балл по городским школам</vt:lpstr>
      <vt:lpstr>Средний балл по сельским школам</vt:lpstr>
      <vt:lpstr>Сравнительная таблица по городским школам ЕГЭ-2012,ЕГЭ -2013</vt:lpstr>
      <vt:lpstr>Сравнительная таблица по сельским школам ЕГЭ- 2012, ЕГЭ- 2013</vt:lpstr>
      <vt:lpstr>Сравнение показателей 2012-2013 учебного года с показателями 2011-2012 учебного года. </vt:lpstr>
      <vt:lpstr>Выводы:</vt:lpstr>
      <vt:lpstr>Рекомендации ИМЦ:</vt:lpstr>
      <vt:lpstr>Рекомендации руководителям образовательных учреждений:</vt:lpstr>
      <vt:lpstr>Рекомендации учителям: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</dc:title>
  <dc:creator>РС</dc:creator>
  <cp:lastModifiedBy>Admin</cp:lastModifiedBy>
  <cp:revision>217</cp:revision>
  <dcterms:created xsi:type="dcterms:W3CDTF">2012-12-17T07:09:56Z</dcterms:created>
  <dcterms:modified xsi:type="dcterms:W3CDTF">2013-06-27T07:22:31Z</dcterms:modified>
</cp:coreProperties>
</file>